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18"/>
  </p:notesMasterIdLst>
  <p:handoutMasterIdLst>
    <p:handoutMasterId r:id="rId19"/>
  </p:handoutMasterIdLst>
  <p:sldIdLst>
    <p:sldId id="695" r:id="rId2"/>
    <p:sldId id="672" r:id="rId3"/>
    <p:sldId id="703" r:id="rId4"/>
    <p:sldId id="706" r:id="rId5"/>
    <p:sldId id="697" r:id="rId6"/>
    <p:sldId id="698" r:id="rId7"/>
    <p:sldId id="710" r:id="rId8"/>
    <p:sldId id="713" r:id="rId9"/>
    <p:sldId id="718" r:id="rId10"/>
    <p:sldId id="719" r:id="rId11"/>
    <p:sldId id="716" r:id="rId12"/>
    <p:sldId id="700" r:id="rId13"/>
    <p:sldId id="701" r:id="rId14"/>
    <p:sldId id="702" r:id="rId15"/>
    <p:sldId id="717" r:id="rId16"/>
    <p:sldId id="673" r:id="rId17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FF99"/>
    <a:srgbClr val="0065BD"/>
    <a:srgbClr val="C0C0C0"/>
    <a:srgbClr val="000000"/>
    <a:srgbClr val="41BEFF"/>
    <a:srgbClr val="FF8000"/>
    <a:srgbClr val="CB6C1D"/>
    <a:srgbClr val="ECE8C2"/>
    <a:srgbClr val="91AC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4" autoAdjust="0"/>
    <p:restoredTop sz="95481" autoAdjust="0"/>
  </p:normalViewPr>
  <p:slideViewPr>
    <p:cSldViewPr>
      <p:cViewPr varScale="1">
        <p:scale>
          <a:sx n="97" d="100"/>
          <a:sy n="97" d="100"/>
        </p:scale>
        <p:origin x="96" y="120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3186" y="96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atalia%20M\Desktop\&#1057;&#1083;&#1077;&#1076;&#1074;&#1072;&#1085;&#1077;,%20&#1090;&#1077;&#1079;&#1072;,%20&#1073;&#1080;&#1073;&#1083;&#1080;&#1086;&#1090;&#1077;&#1082;&#1072;,%20&#1086;&#1073;&#1097;&#1077;&#1078;&#1080;&#1090;&#1080;&#1077;\Presentation\timelin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Лист1!$A$5</c:f>
              <c:strCache>
                <c:ptCount val="1"/>
                <c:pt idx="0">
                  <c:v>StartDate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Лист1!$C$6:$C$13</c:f>
              <c:strCache>
                <c:ptCount val="7"/>
                <c:pt idx="0">
                  <c:v>Preparation</c:v>
                </c:pt>
                <c:pt idx="1">
                  <c:v>Literature Review</c:v>
                </c:pt>
                <c:pt idx="2">
                  <c:v>Writing</c:v>
                </c:pt>
                <c:pt idx="3">
                  <c:v>Schedule Interviews</c:v>
                </c:pt>
                <c:pt idx="4">
                  <c:v>Conduct Interviews</c:v>
                </c:pt>
                <c:pt idx="5">
                  <c:v>Edit the draft</c:v>
                </c:pt>
                <c:pt idx="6">
                  <c:v>Buffer time</c:v>
                </c:pt>
              </c:strCache>
            </c:strRef>
          </c:cat>
          <c:val>
            <c:numRef>
              <c:f>Лист1!$A$6:$A$13</c:f>
              <c:numCache>
                <c:formatCode>[$-409]mmmm\ d\,\ yyyy;@</c:formatCode>
                <c:ptCount val="8"/>
                <c:pt idx="0">
                  <c:v>44980</c:v>
                </c:pt>
                <c:pt idx="1">
                  <c:v>45061</c:v>
                </c:pt>
                <c:pt idx="2">
                  <c:v>45097</c:v>
                </c:pt>
                <c:pt idx="3">
                  <c:v>45112</c:v>
                </c:pt>
                <c:pt idx="4">
                  <c:v>45122</c:v>
                </c:pt>
                <c:pt idx="5">
                  <c:v>45184</c:v>
                </c:pt>
                <c:pt idx="6">
                  <c:v>45184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E4-4DD6-85E8-8A4202A01D69}"/>
            </c:ext>
          </c:extLst>
        </c:ser>
        <c:ser>
          <c:idx val="1"/>
          <c:order val="1"/>
          <c:tx>
            <c:strRef>
              <c:f>Лист1!$D$5</c:f>
              <c:strCache>
                <c:ptCount val="1"/>
                <c:pt idx="0">
                  <c:v>Duration(in days)</c:v>
                </c:pt>
              </c:strCache>
            </c:strRef>
          </c:tx>
          <c:spPr>
            <a:solidFill>
              <a:srgbClr val="CC99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Лист1!$C$6:$C$13</c:f>
              <c:strCache>
                <c:ptCount val="7"/>
                <c:pt idx="0">
                  <c:v>Preparation</c:v>
                </c:pt>
                <c:pt idx="1">
                  <c:v>Literature Review</c:v>
                </c:pt>
                <c:pt idx="2">
                  <c:v>Writing</c:v>
                </c:pt>
                <c:pt idx="3">
                  <c:v>Schedule Interviews</c:v>
                </c:pt>
                <c:pt idx="4">
                  <c:v>Conduct Interviews</c:v>
                </c:pt>
                <c:pt idx="5">
                  <c:v>Edit the draft</c:v>
                </c:pt>
                <c:pt idx="6">
                  <c:v>Buffer time</c:v>
                </c:pt>
              </c:strCache>
            </c:strRef>
          </c:cat>
          <c:val>
            <c:numRef>
              <c:f>Лист1!$D$6:$D$13</c:f>
              <c:numCache>
                <c:formatCode>General</c:formatCode>
                <c:ptCount val="8"/>
                <c:pt idx="0">
                  <c:v>81</c:v>
                </c:pt>
                <c:pt idx="1">
                  <c:v>61</c:v>
                </c:pt>
                <c:pt idx="2">
                  <c:v>87</c:v>
                </c:pt>
                <c:pt idx="3">
                  <c:v>25</c:v>
                </c:pt>
                <c:pt idx="4">
                  <c:v>57</c:v>
                </c:pt>
                <c:pt idx="5">
                  <c:v>15</c:v>
                </c:pt>
                <c:pt idx="6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E4-4DD6-85E8-8A4202A01D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1482591648"/>
        <c:axId val="1486968704"/>
      </c:barChart>
      <c:catAx>
        <c:axId val="148259164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6968704"/>
        <c:crosses val="autoZero"/>
        <c:auto val="1"/>
        <c:lblAlgn val="ctr"/>
        <c:lblOffset val="100"/>
        <c:noMultiLvlLbl val="0"/>
      </c:catAx>
      <c:valAx>
        <c:axId val="1486968704"/>
        <c:scaling>
          <c:orientation val="minMax"/>
          <c:min val="4497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409]mmmm\ d\,\ yyyy;@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2591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YYMMDD Author Title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YYMMDD Author Title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artner.com/smarterwithgartner/5-trends-drive-the-gartner-hype-cycle-for-emerging-technologies-202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de-DE" dirty="0" err="1" smtClean="0"/>
              <a:t>Investigating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State-</a:t>
            </a:r>
            <a:r>
              <a:rPr lang="de-DE" dirty="0" err="1" smtClean="0"/>
              <a:t>of</a:t>
            </a:r>
            <a:r>
              <a:rPr lang="de-DE" dirty="0" smtClean="0"/>
              <a:t>-</a:t>
            </a:r>
            <a:r>
              <a:rPr lang="de-DE" dirty="0" err="1" smtClean="0"/>
              <a:t>the</a:t>
            </a:r>
            <a:r>
              <a:rPr lang="de-DE" dirty="0" smtClean="0"/>
              <a:t>-Art </a:t>
            </a:r>
            <a:r>
              <a:rPr lang="de-DE" dirty="0" err="1" smtClean="0"/>
              <a:t>of</a:t>
            </a:r>
            <a:r>
              <a:rPr lang="de-DE" dirty="0" smtClean="0"/>
              <a:t> Differential Privacy in Natural Language Processing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Natalia </a:t>
            </a:r>
            <a:r>
              <a:rPr lang="de-DE" dirty="0" err="1" smtClean="0"/>
              <a:t>Milanova</a:t>
            </a:r>
            <a:endParaRPr lang="de-DE" dirty="0"/>
          </a:p>
        </p:txBody>
      </p:sp>
      <p:sp>
        <p:nvSpPr>
          <p:cNvPr id="11" name="Textplatzhalter 15"/>
          <p:cNvSpPr txBox="1">
            <a:spLocks/>
          </p:cNvSpPr>
          <p:nvPr/>
        </p:nvSpPr>
        <p:spPr bwMode="auto">
          <a:xfrm>
            <a:off x="5922819" y="4210928"/>
            <a:ext cx="5941396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80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r"/>
            <a:r>
              <a:rPr lang="en-AU" kern="0" dirty="0" smtClean="0"/>
              <a:t>03.07.2023, Bachelor Thesis Kick-off Presentation</a:t>
            </a:r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Results</a:t>
            </a:r>
            <a:endParaRPr lang="en-US" dirty="0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</a:p>
          <a:p>
            <a:pPr>
              <a:defRPr/>
            </a:pPr>
            <a:endParaRPr lang="de-DE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Текстов контейнер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Lenient Requirements</a:t>
            </a:r>
            <a:endParaRPr lang="en-US" dirty="0"/>
          </a:p>
        </p:txBody>
      </p:sp>
      <p:sp>
        <p:nvSpPr>
          <p:cNvPr id="10" name="Контейнер за съдържани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Size</a:t>
            </a:r>
          </a:p>
          <a:p>
            <a:pPr marL="642937" lvl="1" indent="-285750"/>
            <a:r>
              <a:rPr lang="en-US" dirty="0">
                <a:latin typeface="Arial" pitchFamily="34" charset="0"/>
              </a:rPr>
              <a:t>large datasets cancel the added noise according to the Law of Large Numbers</a:t>
            </a:r>
          </a:p>
          <a:p>
            <a:endParaRPr lang="en-US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itchFamily="34" charset="0"/>
              </a:rPr>
              <a:t>Not suitable </a:t>
            </a:r>
            <a:r>
              <a:rPr lang="en-US" dirty="0">
                <a:latin typeface="Arial" pitchFamily="34" charset="0"/>
              </a:rPr>
              <a:t>for regression</a:t>
            </a:r>
          </a:p>
          <a:p>
            <a:pPr marL="642937" lvl="1" indent="-285750"/>
            <a:r>
              <a:rPr lang="en-US" dirty="0">
                <a:latin typeface="Arial" pitchFamily="34" charset="0"/>
              </a:rPr>
              <a:t>the injected noise will disrupt the correlation</a:t>
            </a:r>
          </a:p>
          <a:p>
            <a:endParaRPr lang="en-US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Not too many records sharing the same sensitive </a:t>
            </a:r>
            <a:r>
              <a:rPr lang="en-US" dirty="0" smtClean="0">
                <a:latin typeface="Arial" pitchFamily="34" charset="0"/>
              </a:rPr>
              <a:t>attribute</a:t>
            </a:r>
          </a:p>
          <a:p>
            <a:pPr marL="642937" lvl="1" indent="-285750"/>
            <a:r>
              <a:rPr lang="en-US" dirty="0" smtClean="0">
                <a:latin typeface="Arial" pitchFamily="34" charset="0"/>
              </a:rPr>
              <a:t>the privacy guarantees get worse as long as the size of the group increases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877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</a:t>
            </a:r>
            <a:r>
              <a:rPr lang="de-DE" dirty="0" smtClean="0"/>
              <a:t>Processing</a:t>
            </a:r>
            <a:endParaRPr lang="de-DE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8" name="Закръглен правоъгълник 7"/>
          <p:cNvSpPr/>
          <p:nvPr/>
        </p:nvSpPr>
        <p:spPr bwMode="auto">
          <a:xfrm>
            <a:off x="543814" y="2286000"/>
            <a:ext cx="2819400" cy="1981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9" name="Картина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790" y="2286000"/>
            <a:ext cx="2828789" cy="1981200"/>
          </a:xfrm>
          <a:prstGeom prst="rect">
            <a:avLst/>
          </a:prstGeom>
        </p:spPr>
      </p:pic>
      <p:pic>
        <p:nvPicPr>
          <p:cNvPr id="7" name="Контейнер за съдържание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631" y="2052702"/>
            <a:ext cx="655583" cy="655583"/>
          </a:xfrm>
        </p:spPr>
      </p:pic>
      <p:sp>
        <p:nvSpPr>
          <p:cNvPr id="11" name="Текстово поле 10"/>
          <p:cNvSpPr txBox="1"/>
          <p:nvPr/>
        </p:nvSpPr>
        <p:spPr>
          <a:xfrm>
            <a:off x="543814" y="2736381"/>
            <a:ext cx="2830383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</a:rPr>
              <a:t>Derive properties from original differential privacy that define its practical application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339834" y="3007741"/>
            <a:ext cx="2743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Arial" pitchFamily="34" charset="0"/>
              </a:rPr>
              <a:t>Map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found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properties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</a:rPr>
              <a:t> NLP </a:t>
            </a:r>
            <a:r>
              <a:rPr lang="de-DE" dirty="0" err="1" smtClean="0">
                <a:latin typeface="Arial" pitchFamily="34" charset="0"/>
              </a:rPr>
              <a:t>settings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13" name="Стрелка надясно 12"/>
          <p:cNvSpPr/>
          <p:nvPr/>
        </p:nvSpPr>
        <p:spPr bwMode="auto">
          <a:xfrm>
            <a:off x="3523593" y="3124200"/>
            <a:ext cx="685800" cy="304800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0" name="Картина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823" y="2052702"/>
            <a:ext cx="734940" cy="734940"/>
          </a:xfrm>
          <a:prstGeom prst="rect">
            <a:avLst/>
          </a:prstGeom>
        </p:spPr>
      </p:pic>
      <p:pic>
        <p:nvPicPr>
          <p:cNvPr id="22" name="Картина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4613" y="2285828"/>
            <a:ext cx="2828789" cy="1981372"/>
          </a:xfrm>
          <a:prstGeom prst="rect">
            <a:avLst/>
          </a:prstGeom>
        </p:spPr>
      </p:pic>
      <p:sp>
        <p:nvSpPr>
          <p:cNvPr id="17" name="Текстово поле 16"/>
          <p:cNvSpPr txBox="1"/>
          <p:nvPr/>
        </p:nvSpPr>
        <p:spPr>
          <a:xfrm>
            <a:off x="8174614" y="2592242"/>
            <a:ext cx="2828788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</a:rPr>
              <a:t>Verify </a:t>
            </a:r>
            <a:r>
              <a:rPr lang="en-US" dirty="0">
                <a:latin typeface="Arial" pitchFamily="34" charset="0"/>
              </a:rPr>
              <a:t>the results and search for current challenges in implementing differential privacy in NLP.</a:t>
            </a:r>
            <a:endParaRPr lang="de-DE" dirty="0" smtClean="0">
              <a:latin typeface="Arial" pitchFamily="34" charset="0"/>
            </a:endParaRPr>
          </a:p>
        </p:txBody>
      </p:sp>
      <p:pic>
        <p:nvPicPr>
          <p:cNvPr id="21" name="Картина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48" y="2011414"/>
            <a:ext cx="734940" cy="734940"/>
          </a:xfrm>
          <a:prstGeom prst="rect">
            <a:avLst/>
          </a:prstGeom>
        </p:spPr>
      </p:pic>
      <p:pic>
        <p:nvPicPr>
          <p:cNvPr id="24" name="Картина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3488590" y="3397649"/>
            <a:ext cx="707197" cy="341406"/>
          </a:xfrm>
          <a:prstGeom prst="rect">
            <a:avLst/>
          </a:prstGeom>
        </p:spPr>
      </p:pic>
      <p:pic>
        <p:nvPicPr>
          <p:cNvPr id="26" name="Картина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6976" y="3052953"/>
            <a:ext cx="707197" cy="341406"/>
          </a:xfrm>
          <a:prstGeom prst="rect">
            <a:avLst/>
          </a:prstGeom>
        </p:spPr>
      </p:pic>
      <p:pic>
        <p:nvPicPr>
          <p:cNvPr id="27" name="Картина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2817" y="3400568"/>
            <a:ext cx="707197" cy="341406"/>
          </a:xfrm>
          <a:prstGeom prst="rect">
            <a:avLst/>
          </a:prstGeom>
        </p:spPr>
      </p:pic>
      <p:sp>
        <p:nvSpPr>
          <p:cNvPr id="29" name="Стрелка надясно 28"/>
          <p:cNvSpPr/>
          <p:nvPr/>
        </p:nvSpPr>
        <p:spPr bwMode="auto">
          <a:xfrm rot="10800000">
            <a:off x="3488589" y="3879145"/>
            <a:ext cx="4555583" cy="352160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922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Semi-structured Interviews</a:t>
            </a:r>
            <a:endParaRPr lang="en-US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Goals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Verify RQ1 and RQ2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Answer RQ3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Content of the interviews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Background information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Verify RQ1 and RQ2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Address RQ3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Recommendations for other interview partners</a:t>
            </a:r>
          </a:p>
          <a:p>
            <a:pPr marL="0" indent="0"/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Settings for the interviews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Interviews </a:t>
            </a:r>
            <a:r>
              <a:rPr lang="en-US" dirty="0" smtClean="0"/>
              <a:t>with scientists </a:t>
            </a:r>
            <a:r>
              <a:rPr lang="en-US" dirty="0"/>
              <a:t>drawn from the </a:t>
            </a:r>
            <a:r>
              <a:rPr lang="en-US" dirty="0" smtClean="0"/>
              <a:t>papers and practitioners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5+ interviews are to be conducted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Via Teams or via Zoom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Recorded interviews (after the data analysis, the recordings will be deleted)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8285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graphicFrame>
        <p:nvGraphicFramePr>
          <p:cNvPr id="7" name="Контейнер за съдържани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037315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7830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/>
              <a:t>1</a:t>
            </a:r>
            <a:r>
              <a:rPr lang="en-US" dirty="0" smtClean="0"/>
              <a:t>]: </a:t>
            </a:r>
            <a:r>
              <a:rPr lang="en-US" dirty="0"/>
              <a:t>Ding, Z., Wang, Y., Wang, G., Zhang, D., &amp; </a:t>
            </a:r>
            <a:r>
              <a:rPr lang="en-US" dirty="0" err="1"/>
              <a:t>Kifer</a:t>
            </a:r>
            <a:r>
              <a:rPr lang="en-US" dirty="0"/>
              <a:t>, D. (2018). Detecting Violations of Differential Privacy. Proceedings of the 2018 ACM SIGSAC Conference on Computer and Communications Security, 475–489. https://doi.org/10.1145/3243734.3243818</a:t>
            </a:r>
            <a:endParaRPr lang="en-US" dirty="0" smtClean="0"/>
          </a:p>
          <a:p>
            <a:r>
              <a:rPr lang="en-US" dirty="0" smtClean="0"/>
              <a:t>[2]: </a:t>
            </a:r>
            <a:r>
              <a:rPr lang="en-US" i="1" dirty="0" smtClean="0">
                <a:solidFill>
                  <a:srgbClr val="000000"/>
                </a:solidFill>
              </a:rPr>
              <a:t>image1: </a:t>
            </a:r>
            <a:r>
              <a:rPr lang="en-US" i="1" dirty="0">
                <a:solidFill>
                  <a:srgbClr val="000000"/>
                </a:solidFill>
              </a:rPr>
              <a:t>Panetta K.,5 Trends Drive the Gartner Hype Cycle for Emerging Technologies, 2020  </a:t>
            </a:r>
            <a:r>
              <a:rPr lang="en-US" i="1" dirty="0">
                <a:solidFill>
                  <a:srgbClr val="000000"/>
                </a:solidFill>
                <a:hlinkClick r:id="rId2"/>
              </a:rPr>
              <a:t>https://</a:t>
            </a:r>
            <a:r>
              <a:rPr lang="en-US" i="1" dirty="0" smtClean="0">
                <a:solidFill>
                  <a:srgbClr val="000000"/>
                </a:solidFill>
                <a:hlinkClick r:id="rId2"/>
              </a:rPr>
              <a:t>www.gartner.com/smarterwithgartner/5-trends-drive-the-gartner-hype-cycle-for-emerging-technologies-2020</a:t>
            </a:r>
            <a:endParaRPr lang="en-US" i="1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[3]: </a:t>
            </a:r>
            <a:r>
              <a:rPr lang="en-US" dirty="0"/>
              <a:t>Wood, A., M. Altman, A. </a:t>
            </a:r>
            <a:r>
              <a:rPr lang="en-US" dirty="0" err="1"/>
              <a:t>Bembenek</a:t>
            </a:r>
            <a:r>
              <a:rPr lang="en-US" dirty="0"/>
              <a:t>, M. Bun, M. </a:t>
            </a:r>
            <a:r>
              <a:rPr lang="en-US" dirty="0" err="1"/>
              <a:t>Gaboardi</a:t>
            </a:r>
            <a:r>
              <a:rPr lang="en-US" dirty="0"/>
              <a:t>, J. Honaker, K. </a:t>
            </a:r>
            <a:r>
              <a:rPr lang="en-US" dirty="0" err="1"/>
              <a:t>Nissim</a:t>
            </a:r>
            <a:r>
              <a:rPr lang="en-US" dirty="0"/>
              <a:t>, D. O’Brien,</a:t>
            </a:r>
            <a:br>
              <a:rPr lang="en-US" dirty="0"/>
            </a:br>
            <a:r>
              <a:rPr lang="en-US" dirty="0"/>
              <a:t>T. Steinke, and S. </a:t>
            </a:r>
            <a:r>
              <a:rPr lang="en-US" dirty="0" err="1"/>
              <a:t>Vadhan</a:t>
            </a:r>
            <a:r>
              <a:rPr lang="en-US" dirty="0"/>
              <a:t> (2018a). “Differential Privacy: A Primer for a Non-Technical</a:t>
            </a:r>
            <a:br>
              <a:rPr lang="en-US" dirty="0"/>
            </a:br>
            <a:r>
              <a:rPr lang="en-US" dirty="0"/>
              <a:t>Audience”. </a:t>
            </a:r>
            <a:r>
              <a:rPr lang="en-US" dirty="0" err="1"/>
              <a:t>en</a:t>
            </a:r>
            <a:r>
              <a:rPr lang="en-US" dirty="0"/>
              <a:t>. In: SSRN Electronic Journal. </a:t>
            </a:r>
            <a:r>
              <a:rPr lang="en-US" dirty="0" err="1"/>
              <a:t>issn</a:t>
            </a:r>
            <a:r>
              <a:rPr lang="en-US" dirty="0"/>
              <a:t>: 1556-5068. </a:t>
            </a:r>
            <a:r>
              <a:rPr lang="en-US" dirty="0" err="1"/>
              <a:t>doi</a:t>
            </a:r>
            <a:r>
              <a:rPr lang="en-US" dirty="0"/>
              <a:t>: 10.2139/ssrn.3338027.</a:t>
            </a:r>
            <a:br>
              <a:rPr lang="en-US" dirty="0"/>
            </a:br>
            <a:r>
              <a:rPr lang="en-US" dirty="0"/>
              <a:t>url: https://www.ssrn.com/abstract=3338027 (visited on 05/24/2023)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[4]: </a:t>
            </a:r>
            <a:r>
              <a:rPr lang="en-US" dirty="0" err="1"/>
              <a:t>Desfontaines</a:t>
            </a:r>
            <a:r>
              <a:rPr lang="en-US" dirty="0"/>
              <a:t>, D. and B. </a:t>
            </a:r>
            <a:r>
              <a:rPr lang="en-US" dirty="0" err="1"/>
              <a:t>Pejó</a:t>
            </a:r>
            <a:r>
              <a:rPr lang="en-US" dirty="0"/>
              <a:t> (Nov. 2022). </a:t>
            </a:r>
            <a:r>
              <a:rPr lang="en-US" dirty="0" err="1"/>
              <a:t>SoK</a:t>
            </a:r>
            <a:r>
              <a:rPr lang="en-US" dirty="0"/>
              <a:t>: Differential Privacies. arXiv:1906.01337 [</a:t>
            </a:r>
            <a:r>
              <a:rPr lang="en-US" dirty="0" err="1"/>
              <a:t>cs</a:t>
            </a:r>
            <a:r>
              <a:rPr lang="en-US" dirty="0"/>
              <a:t>]. url:</a:t>
            </a:r>
            <a:br>
              <a:rPr lang="en-US" dirty="0"/>
            </a:br>
            <a:r>
              <a:rPr lang="en-US" dirty="0"/>
              <a:t>http://arxiv.org/abs/1906.01337 (visited on 05/27/2023)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[5]: </a:t>
            </a:r>
            <a:r>
              <a:rPr lang="en-US" dirty="0"/>
              <a:t>Ding, Z., Y. Wang, G. Wang, D. Zhang, and D. </a:t>
            </a:r>
            <a:r>
              <a:rPr lang="en-US" dirty="0" err="1"/>
              <a:t>Kifer</a:t>
            </a:r>
            <a:r>
              <a:rPr lang="en-US" dirty="0"/>
              <a:t> (Oct. 2018). “Detecting Violations of</a:t>
            </a:r>
            <a:br>
              <a:rPr lang="en-US" dirty="0"/>
            </a:br>
            <a:r>
              <a:rPr lang="en-US" dirty="0"/>
              <a:t>Differential Privacy”. </a:t>
            </a:r>
            <a:r>
              <a:rPr lang="en-US" dirty="0" err="1"/>
              <a:t>en</a:t>
            </a:r>
            <a:r>
              <a:rPr lang="en-US" dirty="0"/>
              <a:t>. In: Proceedings of the 2018 ACM SIGSAC Conference on Computer </a:t>
            </a:r>
            <a:r>
              <a:rPr lang="en-US" dirty="0" smtClean="0"/>
              <a:t>and</a:t>
            </a:r>
            <a:r>
              <a:rPr lang="en-US" dirty="0"/>
              <a:t> </a:t>
            </a:r>
            <a:r>
              <a:rPr lang="en-US" dirty="0" smtClean="0"/>
              <a:t>Communications </a:t>
            </a:r>
            <a:r>
              <a:rPr lang="en-US" dirty="0"/>
              <a:t>Security. Toronto Canada: ACM, pp. 475–489. </a:t>
            </a:r>
            <a:r>
              <a:rPr lang="en-US" dirty="0" err="1"/>
              <a:t>isbn</a:t>
            </a:r>
            <a:r>
              <a:rPr lang="en-US" dirty="0"/>
              <a:t>: 978-1-4503-5693-0. </a:t>
            </a:r>
            <a:r>
              <a:rPr lang="en-US" dirty="0" err="1"/>
              <a:t>doi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10.1145/3243734.3243818. url: https://dl.acm.org/doi/10.1145/3243734.3243818</a:t>
            </a:r>
            <a:br>
              <a:rPr lang="en-US" dirty="0"/>
            </a:br>
            <a:r>
              <a:rPr lang="en-US" dirty="0"/>
              <a:t>(visited on </a:t>
            </a:r>
            <a:r>
              <a:rPr lang="en-US" dirty="0" smtClean="0"/>
              <a:t>05/24/2023)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6050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[6]: </a:t>
            </a:r>
            <a:r>
              <a:rPr lang="en-US" dirty="0" err="1"/>
              <a:t>Dwork</a:t>
            </a:r>
            <a:r>
              <a:rPr lang="en-US" dirty="0"/>
              <a:t>, C., N. </a:t>
            </a:r>
            <a:r>
              <a:rPr lang="en-US" dirty="0" err="1"/>
              <a:t>Kohli</a:t>
            </a:r>
            <a:r>
              <a:rPr lang="en-US" dirty="0"/>
              <a:t>, and D. Mulligan (2019). “Differential privacy in practice: Expose your</a:t>
            </a:r>
            <a:br>
              <a:rPr lang="en-US" dirty="0"/>
            </a:br>
            <a:r>
              <a:rPr lang="en-US" dirty="0"/>
              <a:t>epsilons!” In: Journal of Privacy and Confidentiality 9.2</a:t>
            </a:r>
          </a:p>
          <a:p>
            <a:r>
              <a:rPr lang="en-US" dirty="0"/>
              <a:t>[7]: image2: </a:t>
            </a:r>
            <a:r>
              <a:rPr lang="en-US" dirty="0" err="1"/>
              <a:t>blossomstar</a:t>
            </a:r>
            <a:r>
              <a:rPr lang="en-US" dirty="0"/>
              <a:t>. “</a:t>
            </a:r>
            <a:r>
              <a:rPr lang="en-US" dirty="0" err="1"/>
              <a:t>Keywording</a:t>
            </a:r>
            <a:r>
              <a:rPr lang="en-US" dirty="0"/>
              <a:t>, SEO </a:t>
            </a:r>
            <a:r>
              <a:rPr lang="en-US" dirty="0" err="1"/>
              <a:t>keywording</a:t>
            </a:r>
            <a:r>
              <a:rPr lang="en-US" dirty="0"/>
              <a:t> process, keyword research, keywords optimization flat vector illustration design. Design for web banners and apps”, https://www.shutterstock.com/image-vector/keywording-seo-process-keyword-research-keywords-717141007</a:t>
            </a:r>
          </a:p>
          <a:p>
            <a:r>
              <a:rPr lang="en-US" dirty="0"/>
              <a:t>[8]: image3: Dan Golden, July 6, 2020, “Keyword Intent: Why It Matters for SEO &amp; How to Do It Right”</a:t>
            </a:r>
          </a:p>
          <a:p>
            <a:r>
              <a:rPr lang="en-US" dirty="0"/>
              <a:t>[9]: image4: </a:t>
            </a:r>
            <a:r>
              <a:rPr lang="en-US" dirty="0" err="1"/>
              <a:t>Mironov</a:t>
            </a:r>
            <a:r>
              <a:rPr lang="en-US" dirty="0"/>
              <a:t> Konstantin, “Chaos and order business concept flat style design vector illustration isolated on white background. Tangled disorder turns into spiral order line, find solution. Coaching, mentoring or psychotherapy.”</a:t>
            </a:r>
          </a:p>
          <a:p>
            <a:r>
              <a:rPr lang="en-US" dirty="0"/>
              <a:t>[10]: U. </a:t>
            </a:r>
            <a:r>
              <a:rPr lang="en-US" dirty="0" err="1"/>
              <a:t>Gallersdörfer</a:t>
            </a:r>
            <a:r>
              <a:rPr lang="en-US" dirty="0"/>
              <a:t> and F. </a:t>
            </a:r>
            <a:r>
              <a:rPr lang="en-US" dirty="0" err="1"/>
              <a:t>Matthes</a:t>
            </a:r>
            <a:r>
              <a:rPr lang="en-US" dirty="0"/>
              <a:t>, "Towards Valid Use Cases: Requirements and Supporting Characteristics of Proper </a:t>
            </a:r>
            <a:r>
              <a:rPr lang="en-US" dirty="0" err="1"/>
              <a:t>Blockchain</a:t>
            </a:r>
            <a:r>
              <a:rPr lang="en-US" dirty="0"/>
              <a:t> Applications," 2020 Seventh International Conference on Software Defined Systems (SDS), Paris, France, 2020, pp. 202-207, </a:t>
            </a:r>
            <a:r>
              <a:rPr lang="en-US" dirty="0" err="1"/>
              <a:t>doi</a:t>
            </a:r>
            <a:r>
              <a:rPr lang="en-US" dirty="0"/>
              <a:t>: 10.1109/SDS49854.2020.9143999.</a:t>
            </a:r>
          </a:p>
          <a:p>
            <a:endParaRPr lang="en-US" dirty="0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YYMMDD Author Title</a:t>
            </a:r>
            <a:endParaRPr lang="de-DE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62453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Natalia </a:t>
            </a:r>
            <a:r>
              <a:rPr lang="en-AU" dirty="0" err="1" smtClean="0"/>
              <a:t>Milanova</a:t>
            </a:r>
            <a:endParaRPr lang="en-AU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980728"/>
            <a:ext cx="12192000" cy="6194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Research Questions</a:t>
            </a:r>
          </a:p>
          <a:p>
            <a:endParaRPr lang="en-US" dirty="0"/>
          </a:p>
          <a:p>
            <a:r>
              <a:rPr lang="en-US" dirty="0" smtClean="0"/>
              <a:t>Methodology and Initial Findings</a:t>
            </a:r>
            <a:endParaRPr lang="en-US" dirty="0"/>
          </a:p>
          <a:p>
            <a:pPr lvl="1"/>
            <a:r>
              <a:rPr lang="en-US" dirty="0" smtClean="0"/>
              <a:t>Systematic Literature Review</a:t>
            </a:r>
          </a:p>
          <a:p>
            <a:pPr lvl="1"/>
            <a:r>
              <a:rPr lang="en-US" dirty="0" smtClean="0"/>
              <a:t>Semi-structured Interviews</a:t>
            </a:r>
          </a:p>
          <a:p>
            <a:pPr lvl="1"/>
            <a:endParaRPr lang="en-US" dirty="0" smtClean="0"/>
          </a:p>
          <a:p>
            <a:pPr marL="98425" lvl="1" indent="0">
              <a:buNone/>
            </a:pPr>
            <a:r>
              <a:rPr lang="en-US" dirty="0" smtClean="0"/>
              <a:t>Next steps</a:t>
            </a:r>
          </a:p>
          <a:p>
            <a:pPr marL="98425" lvl="1" indent="0">
              <a:buNone/>
            </a:pP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7" name="Текстов контейнер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Gartner’s Hype Cycle and scientists’ opinion</a:t>
            </a:r>
            <a:endParaRPr lang="en-US" dirty="0"/>
          </a:p>
        </p:txBody>
      </p:sp>
      <p:sp>
        <p:nvSpPr>
          <p:cNvPr id="10" name="Текстово поле 9"/>
          <p:cNvSpPr txBox="1"/>
          <p:nvPr/>
        </p:nvSpPr>
        <p:spPr>
          <a:xfrm>
            <a:off x="381000" y="818320"/>
            <a:ext cx="597695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/>
              <a:t>Differential privacy has become a de facto standard</a:t>
            </a:r>
            <a:r>
              <a:rPr lang="en-US" dirty="0" smtClean="0"/>
              <a:t>” [1] </a:t>
            </a:r>
            <a:endParaRPr lang="en-US" dirty="0" smtClean="0">
              <a:latin typeface="Arial" pitchFamily="34" charset="0"/>
            </a:endParaRPr>
          </a:p>
        </p:txBody>
      </p:sp>
      <p:pic>
        <p:nvPicPr>
          <p:cNvPr id="9" name="Контейнер за съдържание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321256"/>
            <a:ext cx="5377835" cy="5114216"/>
          </a:xfrm>
        </p:spPr>
      </p:pic>
      <p:cxnSp>
        <p:nvCxnSpPr>
          <p:cNvPr id="13" name="Съединител &quot;права стрелка&quot; 12"/>
          <p:cNvCxnSpPr/>
          <p:nvPr/>
        </p:nvCxnSpPr>
        <p:spPr bwMode="auto">
          <a:xfrm flipV="1">
            <a:off x="2426638" y="4085091"/>
            <a:ext cx="1853848" cy="276402"/>
          </a:xfrm>
          <a:prstGeom prst="straightConnector1">
            <a:avLst/>
          </a:prstGeom>
          <a:ln w="57150">
            <a:solidFill>
              <a:schemeClr val="tx2">
                <a:lumMod val="90000"/>
                <a:lumOff val="10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Картина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638" y="3857343"/>
            <a:ext cx="3200847" cy="724001"/>
          </a:xfrm>
          <a:prstGeom prst="rect">
            <a:avLst/>
          </a:prstGeom>
        </p:spPr>
      </p:pic>
      <p:cxnSp>
        <p:nvCxnSpPr>
          <p:cNvPr id="17" name="Съединител &quot;права стрелка&quot; 16"/>
          <p:cNvCxnSpPr/>
          <p:nvPr/>
        </p:nvCxnSpPr>
        <p:spPr bwMode="auto">
          <a:xfrm flipV="1">
            <a:off x="1905000" y="4223292"/>
            <a:ext cx="2351838" cy="491656"/>
          </a:xfrm>
          <a:prstGeom prst="straightConnector1">
            <a:avLst/>
          </a:prstGeom>
          <a:ln w="57150">
            <a:solidFill>
              <a:schemeClr val="tx2">
                <a:lumMod val="90000"/>
                <a:lumOff val="10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hteck 10"/>
          <p:cNvSpPr/>
          <p:nvPr/>
        </p:nvSpPr>
        <p:spPr>
          <a:xfrm>
            <a:off x="332903" y="6394552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algn="r"/>
            <a:r>
              <a:rPr lang="en-US" sz="800" i="1" dirty="0" smtClean="0">
                <a:solidFill>
                  <a:srgbClr val="000000"/>
                </a:solidFill>
                <a:latin typeface="Arial"/>
              </a:rPr>
              <a:t>[2]image1</a:t>
            </a:r>
          </a:p>
        </p:txBody>
      </p:sp>
    </p:spTree>
    <p:extLst>
      <p:ext uri="{BB962C8B-B14F-4D97-AF65-F5344CB8AC3E}">
        <p14:creationId xmlns:p14="http://schemas.microsoft.com/office/powerpoint/2010/main" val="9483815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 контейнер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covered by academic literature</a:t>
            </a:r>
            <a:endParaRPr lang="en-US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Relevant concepts of differential privacy are easily provided through literature and platforms [3]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</a:t>
            </a:r>
            <a:r>
              <a:rPr lang="en-US" dirty="0" smtClean="0"/>
              <a:t>ocus </a:t>
            </a:r>
            <a:r>
              <a:rPr lang="en-US" dirty="0"/>
              <a:t>on differentially private algorithms and diverse differentially private </a:t>
            </a:r>
            <a:r>
              <a:rPr lang="en-US" dirty="0" smtClean="0"/>
              <a:t>relaxations [4]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Typical mistakes and proposed counterexamples [5]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Focus on recommendations on how to choose the right epsilon value </a:t>
            </a:r>
            <a:r>
              <a:rPr lang="en-US" dirty="0" smtClean="0"/>
              <a:t>[6]</a:t>
            </a:r>
            <a:endParaRPr lang="en-US" dirty="0"/>
          </a:p>
          <a:p>
            <a:pPr marL="0" indent="0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Founded Research Gap and Aim</a:t>
            </a:r>
            <a:endParaRPr lang="en-US" dirty="0"/>
          </a:p>
        </p:txBody>
      </p:sp>
      <p:sp>
        <p:nvSpPr>
          <p:cNvPr id="5" name="Контейнер за съдържани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Limited work regarding practical application of differential privacy in NLP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There </a:t>
            </a:r>
            <a:r>
              <a:rPr lang="en-US" dirty="0"/>
              <a:t>do not exist any guidance on choosing differential privacy at </a:t>
            </a:r>
            <a:r>
              <a:rPr lang="en-US" dirty="0" smtClean="0"/>
              <a:t>all </a:t>
            </a:r>
          </a:p>
          <a:p>
            <a:endParaRPr lang="en-US" dirty="0"/>
          </a:p>
          <a:p>
            <a:r>
              <a:rPr lang="en-US" dirty="0" smtClean="0"/>
              <a:t>-&gt; </a:t>
            </a:r>
            <a:r>
              <a:rPr lang="en-US" b="1" i="1" dirty="0" smtClean="0"/>
              <a:t>Research gap</a:t>
            </a:r>
            <a:r>
              <a:rPr lang="en-US" dirty="0" smtClean="0"/>
              <a:t>: what </a:t>
            </a:r>
            <a:r>
              <a:rPr lang="en-US" dirty="0"/>
              <a:t>are the requirements to implement differential privacy</a:t>
            </a:r>
          </a:p>
          <a:p>
            <a:endParaRPr lang="en-US" dirty="0" smtClean="0"/>
          </a:p>
          <a:p>
            <a:r>
              <a:rPr lang="en-US" dirty="0" smtClean="0"/>
              <a:t>-&gt; </a:t>
            </a:r>
            <a:r>
              <a:rPr lang="en-US" b="1" i="1" dirty="0" smtClean="0"/>
              <a:t>Aim</a:t>
            </a:r>
            <a:r>
              <a:rPr lang="en-US" dirty="0" smtClean="0"/>
              <a:t>: </a:t>
            </a:r>
            <a:endParaRPr lang="en-US" dirty="0"/>
          </a:p>
          <a:p>
            <a:r>
              <a:rPr lang="en-US" dirty="0"/>
              <a:t>to motivate practitioners to apply differential privacy </a:t>
            </a:r>
            <a:r>
              <a:rPr lang="en-US" dirty="0" smtClean="0"/>
              <a:t>and to </a:t>
            </a:r>
            <a:r>
              <a:rPr lang="en-US" dirty="0"/>
              <a:t>broaden the </a:t>
            </a:r>
            <a:r>
              <a:rPr lang="en-US" dirty="0" smtClean="0"/>
              <a:t>applicability </a:t>
            </a:r>
            <a:r>
              <a:rPr lang="en-US" dirty="0"/>
              <a:t>of differential privacy</a:t>
            </a:r>
          </a:p>
          <a:p>
            <a:endParaRPr lang="en-US" dirty="0"/>
          </a:p>
        </p:txBody>
      </p:sp>
      <p:sp>
        <p:nvSpPr>
          <p:cNvPr id="6" name="Заглавие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 dirty="0" smtClean="0"/>
              <a:t>© </a:t>
            </a:r>
            <a:r>
              <a:rPr lang="de-DE" noProof="0" dirty="0" err="1" smtClean="0"/>
              <a:t>sebis</a:t>
            </a:r>
            <a:endParaRPr lang="en-US" noProof="0" dirty="0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  <a:endParaRPr lang="en-US" noProof="0" dirty="0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38193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32903" y="1524000"/>
            <a:ext cx="6753697" cy="4476403"/>
          </a:xfrm>
        </p:spPr>
        <p:txBody>
          <a:bodyPr/>
          <a:lstStyle/>
          <a:p>
            <a:r>
              <a:rPr lang="en-US" dirty="0"/>
              <a:t>RQ1: What are the properties of Differential Privacy that define its practical application settings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/>
              <a:t>RQ2: How can these characteristics be mapped appropriately to Natural Language Processing use cases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/>
              <a:t>RQ3: What are the barriers to adoption for differential privacy in N</a:t>
            </a:r>
            <a:r>
              <a:rPr lang="en-US" dirty="0" smtClean="0"/>
              <a:t>atural </a:t>
            </a:r>
            <a:r>
              <a:rPr lang="en-US" dirty="0"/>
              <a:t>L</a:t>
            </a:r>
            <a:r>
              <a:rPr lang="en-US" dirty="0" smtClean="0"/>
              <a:t>anguage </a:t>
            </a:r>
            <a:r>
              <a:rPr lang="en-US" dirty="0"/>
              <a:t>P</a:t>
            </a:r>
            <a:r>
              <a:rPr lang="en-US" dirty="0" smtClean="0"/>
              <a:t>rocessing</a:t>
            </a:r>
            <a:r>
              <a:rPr lang="en-US" dirty="0"/>
              <a:t>, and what success factors have been observed?</a:t>
            </a:r>
          </a:p>
          <a:p>
            <a:endParaRPr lang="en-US" dirty="0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7" name="Текстов контейнер 6"/>
          <p:cNvSpPr>
            <a:spLocks noGrp="1"/>
          </p:cNvSpPr>
          <p:nvPr>
            <p:ph type="body" sz="quarter" idx="13"/>
          </p:nvPr>
        </p:nvSpPr>
        <p:spPr>
          <a:xfrm>
            <a:off x="304801" y="629420"/>
            <a:ext cx="10615736" cy="1046979"/>
          </a:xfrm>
        </p:spPr>
        <p:txBody>
          <a:bodyPr/>
          <a:lstStyle/>
          <a:p>
            <a:r>
              <a:rPr lang="en-US" dirty="0" smtClean="0"/>
              <a:t>Investigating the State-of-the-Art of Differential Privacy in Natural Language Processing</a:t>
            </a:r>
            <a:endParaRPr lang="en-US" dirty="0"/>
          </a:p>
        </p:txBody>
      </p:sp>
      <p:sp>
        <p:nvSpPr>
          <p:cNvPr id="12" name="Закръглен правоъгълник 11"/>
          <p:cNvSpPr/>
          <p:nvPr/>
        </p:nvSpPr>
        <p:spPr bwMode="auto">
          <a:xfrm>
            <a:off x="7620000" y="1524001"/>
            <a:ext cx="3058584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Закръглен правоъгълник 12"/>
          <p:cNvSpPr/>
          <p:nvPr/>
        </p:nvSpPr>
        <p:spPr bwMode="auto">
          <a:xfrm>
            <a:off x="7620000" y="2517395"/>
            <a:ext cx="3058584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Закръглен правоъгълник 13"/>
          <p:cNvSpPr/>
          <p:nvPr/>
        </p:nvSpPr>
        <p:spPr bwMode="auto">
          <a:xfrm>
            <a:off x="7620000" y="3510789"/>
            <a:ext cx="3058584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750329" y="3669023"/>
            <a:ext cx="295190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Semi-structured interviews</a:t>
            </a:r>
          </a:p>
        </p:txBody>
      </p:sp>
      <p:sp>
        <p:nvSpPr>
          <p:cNvPr id="16" name="Текстово поле 15"/>
          <p:cNvSpPr txBox="1"/>
          <p:nvPr/>
        </p:nvSpPr>
        <p:spPr>
          <a:xfrm>
            <a:off x="8077200" y="2674214"/>
            <a:ext cx="295190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Literature Review</a:t>
            </a:r>
          </a:p>
        </p:txBody>
      </p:sp>
      <p:sp>
        <p:nvSpPr>
          <p:cNvPr id="17" name="Текстово поле 16"/>
          <p:cNvSpPr txBox="1"/>
          <p:nvPr/>
        </p:nvSpPr>
        <p:spPr>
          <a:xfrm>
            <a:off x="8077200" y="1690661"/>
            <a:ext cx="295190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Literature Review</a:t>
            </a:r>
          </a:p>
        </p:txBody>
      </p:sp>
    </p:spTree>
    <p:extLst>
      <p:ext uri="{BB962C8B-B14F-4D97-AF65-F5344CB8AC3E}">
        <p14:creationId xmlns:p14="http://schemas.microsoft.com/office/powerpoint/2010/main" val="1424792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 контейнер 1"/>
          <p:cNvSpPr>
            <a:spLocks noGrp="1"/>
          </p:cNvSpPr>
          <p:nvPr>
            <p:ph type="body" idx="1"/>
          </p:nvPr>
        </p:nvSpPr>
        <p:spPr>
          <a:xfrm>
            <a:off x="334437" y="992579"/>
            <a:ext cx="5662084" cy="661976"/>
          </a:xfrm>
        </p:spPr>
        <p:txBody>
          <a:bodyPr/>
          <a:lstStyle/>
          <a:p>
            <a:r>
              <a:rPr lang="en-US" dirty="0" smtClean="0"/>
              <a:t>Literature Review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Design Literature Review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Databases:</a:t>
            </a:r>
          </a:p>
          <a:p>
            <a:pPr marL="642937" lvl="1" indent="-285750">
              <a:buFont typeface="Wingdings" panose="05000000000000000000" pitchFamily="2" charset="2"/>
              <a:buChar char="Ø"/>
            </a:pPr>
            <a:r>
              <a:rPr lang="en-US" dirty="0"/>
              <a:t>Google Scholar, Scopus, </a:t>
            </a:r>
            <a:r>
              <a:rPr lang="en-US" dirty="0" smtClean="0"/>
              <a:t>IEEE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Inclusion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Exclusion criteria</a:t>
            </a:r>
          </a:p>
          <a:p>
            <a:pPr marL="0" indent="0"/>
            <a:endParaRPr lang="en-US" dirty="0"/>
          </a:p>
          <a:p>
            <a:pPr marL="0" indent="0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~ 90 scientific papers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Search properties of Differential Privacy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Based on the results, determine how this properties can be mapped to NLP use cases appropriately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Foundation for the semi-structured interviews</a:t>
            </a:r>
          </a:p>
          <a:p>
            <a:endParaRPr lang="en-US" dirty="0" smtClean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quarter" idx="3"/>
          </p:nvPr>
        </p:nvSpPr>
        <p:spPr>
          <a:xfrm>
            <a:off x="6193367" y="992580"/>
            <a:ext cx="5664200" cy="661975"/>
          </a:xfrm>
        </p:spPr>
        <p:txBody>
          <a:bodyPr/>
          <a:lstStyle/>
          <a:p>
            <a:r>
              <a:rPr lang="en-US" dirty="0" smtClean="0"/>
              <a:t>Semi-structured Interviews</a:t>
            </a:r>
            <a:endParaRPr lang="en-US" dirty="0"/>
          </a:p>
        </p:txBody>
      </p:sp>
      <p:sp>
        <p:nvSpPr>
          <p:cNvPr id="5" name="Контейнер за съдържани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Design interview based on the findings</a:t>
            </a:r>
          </a:p>
          <a:p>
            <a:endParaRPr lang="en-US" dirty="0"/>
          </a:p>
          <a:p>
            <a:r>
              <a:rPr lang="en-US" dirty="0" smtClean="0"/>
              <a:t>Semi-structured Interviews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Scientists drawn from the papers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Practitioners</a:t>
            </a:r>
          </a:p>
          <a:p>
            <a:endParaRPr lang="en-US" dirty="0"/>
          </a:p>
          <a:p>
            <a:r>
              <a:rPr lang="en-US" dirty="0" smtClean="0"/>
              <a:t>Synthesis</a:t>
            </a:r>
          </a:p>
          <a:p>
            <a:endParaRPr lang="en-US" dirty="0"/>
          </a:p>
          <a:p>
            <a:r>
              <a:rPr lang="en-US" dirty="0" smtClean="0"/>
              <a:t>Derive Research Results</a:t>
            </a:r>
            <a:endParaRPr lang="en-US" dirty="0"/>
          </a:p>
        </p:txBody>
      </p:sp>
      <p:sp>
        <p:nvSpPr>
          <p:cNvPr id="6" name="Заглавие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Methodology</a:t>
            </a:r>
            <a:endParaRPr lang="en-US" dirty="0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 smtClean="0"/>
              <a:t>© sebis</a:t>
            </a:r>
            <a:endParaRPr lang="en-US" noProof="0" dirty="0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  <a:endParaRPr lang="en-US" noProof="0" dirty="0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6</a:t>
            </a:fld>
            <a:endParaRPr lang="en-US" noProof="0" dirty="0"/>
          </a:p>
        </p:txBody>
      </p:sp>
      <p:cxnSp>
        <p:nvCxnSpPr>
          <p:cNvPr id="11" name="Съединител с чупка 10"/>
          <p:cNvCxnSpPr/>
          <p:nvPr/>
        </p:nvCxnSpPr>
        <p:spPr bwMode="auto">
          <a:xfrm rot="5400000" flipH="1" flipV="1">
            <a:off x="3383426" y="774634"/>
            <a:ext cx="5424095" cy="5859988"/>
          </a:xfrm>
          <a:prstGeom prst="bentConnector5">
            <a:avLst>
              <a:gd name="adj1" fmla="val -4215"/>
              <a:gd name="adj2" fmla="val 49991"/>
              <a:gd name="adj3" fmla="val 104215"/>
            </a:avLst>
          </a:prstGeom>
          <a:ln w="41275">
            <a:solidFill>
              <a:schemeClr val="tx1">
                <a:alpha val="50000"/>
              </a:schemeClr>
            </a:solidFill>
            <a:headEnd type="none" w="med" len="med"/>
            <a:tailEnd type="triangle" w="lg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3389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 контейнер 1"/>
          <p:cNvSpPr>
            <a:spLocks noGrp="1"/>
          </p:cNvSpPr>
          <p:nvPr>
            <p:ph type="body" idx="1"/>
          </p:nvPr>
        </p:nvSpPr>
        <p:spPr>
          <a:xfrm>
            <a:off x="334437" y="992579"/>
            <a:ext cx="5662084" cy="661976"/>
          </a:xfrm>
        </p:spPr>
        <p:txBody>
          <a:bodyPr/>
          <a:lstStyle/>
          <a:p>
            <a:r>
              <a:rPr lang="en-US" dirty="0" smtClean="0"/>
              <a:t>Inclusion criteria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Keywords derived from the research questions</a:t>
            </a:r>
          </a:p>
          <a:p>
            <a:pPr marL="642937" lvl="1" indent="-285750"/>
            <a:r>
              <a:rPr lang="en-US" sz="1600" i="1" dirty="0" smtClean="0"/>
              <a:t>RQ1</a:t>
            </a:r>
            <a:r>
              <a:rPr lang="en-US" sz="1600" i="1" dirty="0"/>
              <a:t>: What are the properties of Differential Privacy that define its practical application settings</a:t>
            </a:r>
            <a:r>
              <a:rPr lang="en-US" sz="1600" i="1" dirty="0" smtClean="0"/>
              <a:t>?</a:t>
            </a:r>
          </a:p>
          <a:p>
            <a:pPr marL="357187" lvl="1" indent="0">
              <a:buNone/>
            </a:pPr>
            <a:endParaRPr lang="en-US" i="1" dirty="0" smtClean="0"/>
          </a:p>
          <a:p>
            <a:pPr marL="1008063" lvl="3" indent="-285750">
              <a:buFont typeface="Wingdings" panose="05000000000000000000" pitchFamily="2" charset="2"/>
              <a:buChar char="v"/>
            </a:pPr>
            <a:r>
              <a:rPr lang="en-US" dirty="0" smtClean="0"/>
              <a:t>differential privacy, properties/characteristics/requirements, practical application</a:t>
            </a:r>
            <a:endParaRPr lang="en-US" dirty="0"/>
          </a:p>
          <a:p>
            <a:endParaRPr lang="en-US" dirty="0"/>
          </a:p>
          <a:p>
            <a:pPr marL="642937" lvl="1" indent="-285750"/>
            <a:r>
              <a:rPr lang="en-US" sz="1600" i="1" dirty="0"/>
              <a:t>RQ2: How can these characteristics be mapped appropriately to Natural Language Processing use cases</a:t>
            </a:r>
            <a:r>
              <a:rPr lang="en-US" sz="1600" i="1" dirty="0" smtClean="0"/>
              <a:t>?</a:t>
            </a:r>
          </a:p>
          <a:p>
            <a:pPr marL="357187" lvl="1" indent="0">
              <a:buNone/>
            </a:pPr>
            <a:endParaRPr lang="en-US" dirty="0"/>
          </a:p>
          <a:p>
            <a:pPr marL="1008063" lvl="3" indent="-285750">
              <a:buFont typeface="Wingdings" panose="05000000000000000000" pitchFamily="2" charset="2"/>
              <a:buChar char="v"/>
            </a:pPr>
            <a:r>
              <a:rPr lang="en-US" sz="1400" dirty="0" smtClean="0"/>
              <a:t>differential privacy, NLP applications/use case, properties/requirements</a:t>
            </a:r>
          </a:p>
          <a:p>
            <a:pPr marL="722313" lvl="3" indent="0">
              <a:buNone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Backwards snowballing</a:t>
            </a:r>
          </a:p>
          <a:p>
            <a:pPr marL="0" indent="0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quarter" idx="3"/>
          </p:nvPr>
        </p:nvSpPr>
        <p:spPr>
          <a:xfrm>
            <a:off x="6193367" y="992580"/>
            <a:ext cx="5664200" cy="661975"/>
          </a:xfrm>
        </p:spPr>
        <p:txBody>
          <a:bodyPr/>
          <a:lstStyle/>
          <a:p>
            <a:r>
              <a:rPr lang="en-US" dirty="0" smtClean="0"/>
              <a:t>Exclusion criteria</a:t>
            </a:r>
            <a:endParaRPr lang="en-US" dirty="0"/>
          </a:p>
        </p:txBody>
      </p:sp>
      <p:sp>
        <p:nvSpPr>
          <p:cNvPr id="5" name="Контейнер за съдържани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Papers published before 2006 </a:t>
            </a:r>
          </a:p>
          <a:p>
            <a:pPr marL="0" indent="0"/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Keywords not relevant for the research excluded</a:t>
            </a:r>
          </a:p>
          <a:p>
            <a:pPr marL="642937" lvl="1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642937" lvl="1" indent="-285750">
              <a:buFont typeface="Wingdings" panose="05000000000000000000" pitchFamily="2" charset="2"/>
              <a:buChar char="v"/>
            </a:pPr>
            <a:r>
              <a:rPr lang="en-US" dirty="0" smtClean="0"/>
              <a:t>Graph</a:t>
            </a:r>
          </a:p>
          <a:p>
            <a:pPr marL="642937" lvl="1" indent="-285750">
              <a:buFont typeface="Wingdings" panose="05000000000000000000" pitchFamily="2" charset="2"/>
              <a:buChar char="v"/>
            </a:pPr>
            <a:r>
              <a:rPr lang="en-US" dirty="0" smtClean="0"/>
              <a:t>Image</a:t>
            </a:r>
          </a:p>
          <a:p>
            <a:pPr marL="642937" lvl="1" indent="-285750">
              <a:buFont typeface="Wingdings" panose="05000000000000000000" pitchFamily="2" charset="2"/>
              <a:buChar char="v"/>
            </a:pPr>
            <a:r>
              <a:rPr lang="en-US" dirty="0" smtClean="0"/>
              <a:t>Encryption</a:t>
            </a:r>
          </a:p>
          <a:p>
            <a:pPr marL="642937" lvl="1" indent="-285750">
              <a:buFont typeface="Wingdings" panose="05000000000000000000" pitchFamily="2" charset="2"/>
              <a:buChar char="v"/>
            </a:pPr>
            <a:r>
              <a:rPr lang="en-US" dirty="0" smtClean="0"/>
              <a:t>Federated learning</a:t>
            </a:r>
          </a:p>
          <a:p>
            <a:pPr marL="357187" lvl="1" indent="0">
              <a:buNone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P</a:t>
            </a:r>
            <a:r>
              <a:rPr lang="en-US" dirty="0" smtClean="0"/>
              <a:t>apers </a:t>
            </a:r>
            <a:r>
              <a:rPr lang="en-US" dirty="0"/>
              <a:t>not relevant for the research based on the title and </a:t>
            </a:r>
            <a:r>
              <a:rPr lang="en-US" dirty="0" smtClean="0"/>
              <a:t>abstract excluded</a:t>
            </a:r>
            <a:endParaRPr lang="en-US" dirty="0"/>
          </a:p>
          <a:p>
            <a:endParaRPr lang="en-US" dirty="0"/>
          </a:p>
        </p:txBody>
      </p:sp>
      <p:sp>
        <p:nvSpPr>
          <p:cNvPr id="6" name="Заглавие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Methodology</a:t>
            </a:r>
            <a:endParaRPr lang="en-US" dirty="0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 smtClean="0"/>
              <a:t>© sebis</a:t>
            </a:r>
            <a:endParaRPr lang="en-US" noProof="0" dirty="0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  <a:endParaRPr lang="en-US" noProof="0" dirty="0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75678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Methodology</a:t>
            </a:r>
            <a:endParaRPr lang="en-US" dirty="0"/>
          </a:p>
        </p:txBody>
      </p:sp>
      <p:pic>
        <p:nvPicPr>
          <p:cNvPr id="7" name="Контейнер за съдържание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29" y="1600200"/>
            <a:ext cx="2775857" cy="1457325"/>
          </a:xfrm>
        </p:spPr>
      </p:pic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>
          <a:xfrm>
            <a:off x="332902" y="6569075"/>
            <a:ext cx="5761567" cy="288925"/>
          </a:xfrm>
        </p:spPr>
        <p:txBody>
          <a:bodyPr/>
          <a:lstStyle/>
          <a:p>
            <a:pPr>
              <a:defRPr/>
            </a:pPr>
            <a:r>
              <a:rPr lang="en-US" dirty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</a:t>
            </a:r>
            <a:r>
              <a:rPr lang="de-DE" dirty="0" smtClean="0"/>
              <a:t>Processing</a:t>
            </a:r>
            <a:endParaRPr lang="de-DE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8" name="Картина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828" y="1600200"/>
            <a:ext cx="2181698" cy="1454465"/>
          </a:xfrm>
          <a:prstGeom prst="rect">
            <a:avLst/>
          </a:prstGeom>
        </p:spPr>
      </p:pic>
      <p:pic>
        <p:nvPicPr>
          <p:cNvPr id="9" name="Картина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530" y="1357853"/>
            <a:ext cx="4478820" cy="2133600"/>
          </a:xfrm>
          <a:prstGeom prst="rect">
            <a:avLst/>
          </a:prstGeom>
        </p:spPr>
      </p:pic>
      <p:sp>
        <p:nvSpPr>
          <p:cNvPr id="10" name="Текстово поле 9"/>
          <p:cNvSpPr txBox="1"/>
          <p:nvPr/>
        </p:nvSpPr>
        <p:spPr>
          <a:xfrm>
            <a:off x="437829" y="3297794"/>
            <a:ext cx="277585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</a:rPr>
              <a:t>Define Keywords 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4476" y="3297794"/>
            <a:ext cx="218169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</a:rPr>
              <a:t>Identify relevant scientific literature</a:t>
            </a:r>
          </a:p>
        </p:txBody>
      </p:sp>
      <p:sp>
        <p:nvSpPr>
          <p:cNvPr id="14" name="Текстово поле 13"/>
          <p:cNvSpPr txBox="1"/>
          <p:nvPr/>
        </p:nvSpPr>
        <p:spPr>
          <a:xfrm flipH="1">
            <a:off x="7848600" y="3297794"/>
            <a:ext cx="3505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</a:rPr>
              <a:t>Put the found characteristics in order  </a:t>
            </a:r>
          </a:p>
        </p:txBody>
      </p:sp>
      <p:cxnSp>
        <p:nvCxnSpPr>
          <p:cNvPr id="16" name="Съединител &quot;права стрелка&quot; 15"/>
          <p:cNvCxnSpPr/>
          <p:nvPr/>
        </p:nvCxnSpPr>
        <p:spPr bwMode="auto">
          <a:xfrm>
            <a:off x="3505200" y="2298893"/>
            <a:ext cx="762000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Картина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1183" y="2216590"/>
            <a:ext cx="847417" cy="164606"/>
          </a:xfrm>
          <a:prstGeom prst="rect">
            <a:avLst/>
          </a:prstGeom>
        </p:spPr>
      </p:pic>
      <p:sp>
        <p:nvSpPr>
          <p:cNvPr id="3" name="Текстово поле 2"/>
          <p:cNvSpPr txBox="1"/>
          <p:nvPr/>
        </p:nvSpPr>
        <p:spPr>
          <a:xfrm>
            <a:off x="437829" y="4620644"/>
            <a:ext cx="10915970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Inspired by the work of </a:t>
            </a:r>
            <a:r>
              <a:rPr lang="en-US" dirty="0" err="1" smtClean="0"/>
              <a:t>Gallersdorfer</a:t>
            </a:r>
            <a:r>
              <a:rPr lang="en-US" dirty="0" smtClean="0"/>
              <a:t> and </a:t>
            </a:r>
            <a:r>
              <a:rPr lang="en-US" dirty="0" err="1" smtClean="0"/>
              <a:t>Matthes</a:t>
            </a:r>
            <a:r>
              <a:rPr lang="en-US" dirty="0" smtClean="0"/>
              <a:t> [10], we split the found characteristics in two categories:</a:t>
            </a:r>
          </a:p>
          <a:p>
            <a:pPr algn="ctr"/>
            <a:endParaRPr lang="en-US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itchFamily="34" charset="0"/>
              </a:rPr>
              <a:t>Strict requirements: mandatory characteristics of differential privacy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itchFamily="34" charset="0"/>
              </a:rPr>
              <a:t>Lenient requirements: additional characteristics of differential privacy that make the technology more suitable</a:t>
            </a:r>
          </a:p>
        </p:txBody>
      </p:sp>
      <p:cxnSp>
        <p:nvCxnSpPr>
          <p:cNvPr id="13" name="Съединител с чупка 12"/>
          <p:cNvCxnSpPr>
            <a:stCxn id="14" idx="2"/>
            <a:endCxn id="3" idx="0"/>
          </p:cNvCxnSpPr>
          <p:nvPr/>
        </p:nvCxnSpPr>
        <p:spPr bwMode="auto">
          <a:xfrm rot="5400000">
            <a:off x="7410248" y="2429691"/>
            <a:ext cx="676519" cy="370538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Текстово поле 18"/>
          <p:cNvSpPr txBox="1"/>
          <p:nvPr/>
        </p:nvSpPr>
        <p:spPr>
          <a:xfrm>
            <a:off x="437829" y="6245909"/>
            <a:ext cx="11432876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 pitchFamily="34" charset="0"/>
              </a:rPr>
              <a:t>[7]image2</a:t>
            </a:r>
          </a:p>
          <a:p>
            <a:pPr algn="r"/>
            <a:r>
              <a:rPr lang="en-US" sz="800" dirty="0" smtClean="0">
                <a:latin typeface="Arial" pitchFamily="34" charset="0"/>
              </a:rPr>
              <a:t>[8]image3</a:t>
            </a:r>
          </a:p>
          <a:p>
            <a:pPr algn="r"/>
            <a:r>
              <a:rPr lang="en-US" sz="800" dirty="0" smtClean="0">
                <a:latin typeface="Arial" pitchFamily="34" charset="0"/>
              </a:rPr>
              <a:t>[9]image4</a:t>
            </a:r>
          </a:p>
        </p:txBody>
      </p:sp>
    </p:spTree>
    <p:extLst>
      <p:ext uri="{BB962C8B-B14F-4D97-AF65-F5344CB8AC3E}">
        <p14:creationId xmlns:p14="http://schemas.microsoft.com/office/powerpoint/2010/main" val="650672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Results</a:t>
            </a:r>
            <a:endParaRPr lang="en-US" dirty="0"/>
          </a:p>
        </p:txBody>
      </p:sp>
      <p:pic>
        <p:nvPicPr>
          <p:cNvPr id="8" name="Контейнер за съдържание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903" y="995583"/>
            <a:ext cx="9736156" cy="5371042"/>
          </a:xfrm>
          <a:prstGeom prst="rect">
            <a:avLst/>
          </a:prstGeom>
        </p:spPr>
      </p:pic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230703 </a:t>
            </a:r>
            <a:r>
              <a:rPr lang="de-DE" dirty="0" err="1"/>
              <a:t>Investigating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State-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</a:t>
            </a:r>
            <a:r>
              <a:rPr lang="de-DE" dirty="0" err="1"/>
              <a:t>of</a:t>
            </a:r>
            <a:r>
              <a:rPr lang="de-DE" dirty="0"/>
              <a:t> Differential Privacy in Natural Language Processing</a:t>
            </a:r>
          </a:p>
          <a:p>
            <a:pPr>
              <a:defRPr/>
            </a:pPr>
            <a:endParaRPr lang="de-DE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7" name="Текстов контейнер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Strict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977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6FEE22EF-CE78-4652-AF62-532A236F1ECD}" vid="{E8268B09-2135-444D-9711-C6D24C3A78C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Kick-off_Presentation</Template>
  <TotalTime>20768</TotalTime>
  <Words>844</Words>
  <Application>Microsoft Office PowerPoint</Application>
  <PresentationFormat>Широк екран</PresentationFormat>
  <Paragraphs>199</Paragraphs>
  <Slides>16</Slides>
  <Notes>2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16</vt:i4>
      </vt:variant>
    </vt:vector>
  </HeadingPairs>
  <TitlesOfParts>
    <vt:vector size="22" baseType="lpstr">
      <vt:lpstr>Arial</vt:lpstr>
      <vt:lpstr>Arial Unicode MS</vt:lpstr>
      <vt:lpstr>Helvetica Neue</vt:lpstr>
      <vt:lpstr>TUM Neue Helvetica 75 Bold</vt:lpstr>
      <vt:lpstr>Wingdings</vt:lpstr>
      <vt:lpstr>Slides sebis 2013 2</vt:lpstr>
      <vt:lpstr>Investigating the State-of-the-Art of Differential Privacy in Natural Language Processing</vt:lpstr>
      <vt:lpstr>Outline</vt:lpstr>
      <vt:lpstr>Motivation</vt:lpstr>
      <vt:lpstr>Problem statement</vt:lpstr>
      <vt:lpstr>Research Questions</vt:lpstr>
      <vt:lpstr>Research Methodology</vt:lpstr>
      <vt:lpstr>Research Methodology</vt:lpstr>
      <vt:lpstr>Research Methodology</vt:lpstr>
      <vt:lpstr>Initial Results</vt:lpstr>
      <vt:lpstr>Initial Results</vt:lpstr>
      <vt:lpstr>Next Steps</vt:lpstr>
      <vt:lpstr>Semi-structured Interviews</vt:lpstr>
      <vt:lpstr>Timeline</vt:lpstr>
      <vt:lpstr>References</vt:lpstr>
      <vt:lpstr>References</vt:lpstr>
      <vt:lpstr>Презентация на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the State-of-the-Art of Differential Privacy in Natural Language Processing</dc:title>
  <dc:creator>Natalia M</dc:creator>
  <dc:description>Copyright sebis</dc:description>
  <cp:lastModifiedBy>Natalia M</cp:lastModifiedBy>
  <cp:revision>78</cp:revision>
  <dcterms:created xsi:type="dcterms:W3CDTF">2023-05-19T17:41:39Z</dcterms:created>
  <dcterms:modified xsi:type="dcterms:W3CDTF">2023-07-04T13:13:24Z</dcterms:modified>
</cp:coreProperties>
</file>